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8" r:id="rId2"/>
    <p:sldId id="357" r:id="rId3"/>
    <p:sldId id="262" r:id="rId4"/>
    <p:sldId id="261" r:id="rId5"/>
    <p:sldId id="269" r:id="rId6"/>
    <p:sldId id="270" r:id="rId7"/>
    <p:sldId id="257" r:id="rId8"/>
    <p:sldId id="272" r:id="rId9"/>
    <p:sldId id="260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5" r:id="rId27"/>
    <p:sldId id="290" r:id="rId28"/>
    <p:sldId id="291" r:id="rId29"/>
    <p:sldId id="292" r:id="rId30"/>
    <p:sldId id="293" r:id="rId31"/>
    <p:sldId id="310" r:id="rId32"/>
    <p:sldId id="294" r:id="rId33"/>
    <p:sldId id="297" r:id="rId34"/>
    <p:sldId id="298" r:id="rId35"/>
    <p:sldId id="299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1" r:id="rId46"/>
    <p:sldId id="330" r:id="rId47"/>
    <p:sldId id="312" r:id="rId48"/>
    <p:sldId id="313" r:id="rId49"/>
    <p:sldId id="314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31" r:id="rId61"/>
    <p:sldId id="329" r:id="rId62"/>
    <p:sldId id="317" r:id="rId63"/>
    <p:sldId id="332" r:id="rId64"/>
    <p:sldId id="333" r:id="rId65"/>
    <p:sldId id="334" r:id="rId66"/>
    <p:sldId id="335" r:id="rId67"/>
    <p:sldId id="336" r:id="rId68"/>
    <p:sldId id="337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7" r:id="rId77"/>
    <p:sldId id="346" r:id="rId78"/>
    <p:sldId id="349" r:id="rId79"/>
    <p:sldId id="348" r:id="rId80"/>
    <p:sldId id="350" r:id="rId81"/>
    <p:sldId id="351" r:id="rId82"/>
    <p:sldId id="352" r:id="rId83"/>
    <p:sldId id="353" r:id="rId84"/>
    <p:sldId id="354" r:id="rId85"/>
    <p:sldId id="355" r:id="rId86"/>
    <p:sldId id="356" r:id="rId87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89787" autoAdjust="0"/>
  </p:normalViewPr>
  <p:slideViewPr>
    <p:cSldViewPr snapToGrid="0" showGuides="1">
      <p:cViewPr>
        <p:scale>
          <a:sx n="100" d="100"/>
          <a:sy n="100" d="100"/>
        </p:scale>
        <p:origin x="-570" y="-22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76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19-10-2018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19-10-2018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6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64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50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70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9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76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29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70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05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71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41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1:33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96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14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98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3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51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91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98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65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53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69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87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10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 min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94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3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68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50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486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98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048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41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29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70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+- 25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minuten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2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176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048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42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1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58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5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59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7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277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49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4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408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28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808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20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156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105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791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+- 29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74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44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64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+-</a:t>
            </a:r>
            <a:r>
              <a:rPr lang="en-US" baseline="0" dirty="0" smtClean="0"/>
              <a:t> 32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60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64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305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46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3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4:30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+-</a:t>
            </a:r>
            <a:r>
              <a:rPr lang="en-US" baseline="0" dirty="0" smtClean="0"/>
              <a:t> 33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11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032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28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531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51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965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90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882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1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1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6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+- 38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8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72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766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479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637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536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+-</a:t>
            </a:r>
            <a:r>
              <a:rPr lang="en-US" baseline="0" dirty="0" smtClean="0"/>
              <a:t> 41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1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+- 8 min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1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708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tx1"/>
                </a:solidFill>
              </a:rPr>
              <a:t>Transparent Presentation title with image behind title.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this slide model if the image is large enough to be used full-screen and essential image information remains visible.</a:t>
            </a:r>
          </a:p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91518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6269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8013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 or Service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2164556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43350"/>
            <a:ext cx="9144000" cy="626269"/>
          </a:xfrm>
          <a:solidFill>
            <a:schemeClr val="tx2"/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/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/>
          </a:solidFill>
        </p:spPr>
        <p:txBody>
          <a:bodyPr lIns="608400" tIns="306000" rIns="6084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3" y="669454"/>
            <a:ext cx="1729409" cy="15927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chemeClr val="tx1"/>
                </a:solidFill>
              </a:rPr>
              <a:t>Presentation title with image above title.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this slide model for a wide picture. Essential image information must be clearly visible.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  <a:p>
            <a:r>
              <a:rPr lang="en-US" sz="750" baseline="0" dirty="0">
                <a:solidFill>
                  <a:schemeClr val="tx1"/>
                </a:solidFill>
              </a:rPr>
              <a:t>Choose image by clicking on image icon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or</a:t>
            </a:r>
          </a:p>
          <a:p>
            <a:r>
              <a:rPr lang="en-US" sz="750" baseline="0" dirty="0">
                <a:solidFill>
                  <a:schemeClr val="tx1"/>
                </a:solidFill>
              </a:rPr>
              <a:t>Replace an existing image with right mouse button and choose Change image.</a:t>
            </a:r>
          </a:p>
          <a:p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188000"/>
            <a:ext cx="7922712" cy="33816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5751" y="1934507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49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286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38742" y="626165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1366940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685800"/>
            <a:ext cx="9144000" cy="1416050"/>
          </a:xfrm>
          <a:solidFill>
            <a:schemeClr val="bg2"/>
          </a:solidFill>
        </p:spPr>
        <p:txBody>
          <a:bodyPr lIns="608400" tIns="504000" rIns="6084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0" y="2022300"/>
            <a:ext cx="9144000" cy="3121200"/>
          </a:xfrm>
          <a:solidFill>
            <a:schemeClr val="bg2"/>
          </a:solidFill>
        </p:spPr>
        <p:txBody>
          <a:bodyPr lIns="608400" tIns="108000" rIns="608400" b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838744" y="2021081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31" y="2769725"/>
            <a:ext cx="964406" cy="685800"/>
          </a:xfrm>
          <a:prstGeom prst="rect">
            <a:avLst/>
          </a:prstGeom>
        </p:spPr>
      </p:pic>
      <p:pic>
        <p:nvPicPr>
          <p:cNvPr id="9" name="HeaderLogoTU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08013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38742" y="2743204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Text format by</a:t>
            </a:r>
          </a:p>
          <a:p>
            <a:r>
              <a:rPr lang="en-US" sz="750" dirty="0"/>
              <a:t>Increase / decrease list level</a:t>
            </a:r>
          </a:p>
          <a:p>
            <a:endParaRPr lang="en-US" sz="750" dirty="0"/>
          </a:p>
          <a:p>
            <a:r>
              <a:rPr lang="en-US" sz="750" dirty="0"/>
              <a:t>Place cursor in text</a:t>
            </a:r>
          </a:p>
          <a:p>
            <a:r>
              <a:rPr lang="en-US" sz="750" dirty="0"/>
              <a:t>and use these 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5629" y="3483979"/>
            <a:ext cx="964406" cy="685800"/>
          </a:xfrm>
          <a:prstGeom prst="rect">
            <a:avLst/>
          </a:prstGeom>
        </p:spPr>
      </p:pic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188000"/>
            <a:ext cx="7922712" cy="3380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09938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2" r:id="rId4"/>
    <p:sldLayoutId id="2147483661" r:id="rId5"/>
    <p:sldLayoutId id="2147483662" r:id="rId6"/>
    <p:sldLayoutId id="2147483663" r:id="rId7"/>
    <p:sldLayoutId id="214748366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ts val="18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ts val="18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ts val="165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University of Technology Eindhoven, department Biomedical Engineering and department Computer Science and Engineering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Beishuizen, Graduation presentation</a:t>
            </a:r>
          </a:p>
        </p:txBody>
      </p:sp>
      <p:sp>
        <p:nvSpPr>
          <p:cNvPr id="24" name="Ondertitel 2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data analysis tool to support biomedical engineers in their research</a:t>
            </a:r>
          </a:p>
        </p:txBody>
      </p:sp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Computational Biology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89EC14-E086-4D77-93A6-C9422D86B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15" y="672855"/>
            <a:ext cx="2608385" cy="217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FD2FA98-7CD3-4A46-B290-DA31A239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728"/>
            <a:ext cx="1462777" cy="1518325"/>
          </a:xfrm>
          <a:prstGeom prst="rect">
            <a:avLst/>
          </a:prstGeom>
        </p:spPr>
      </p:pic>
      <p:pic>
        <p:nvPicPr>
          <p:cNvPr id="11" name="Picture 4" descr="n5550333.jpg">
            <a:extLst>
              <a:ext uri="{FF2B5EF4-FFF2-40B4-BE49-F238E27FC236}">
                <a16:creationId xmlns:a16="http://schemas.microsoft.com/office/drawing/2014/main" xmlns="" id="{1A65044D-90E6-4A04-8CAE-DEB923A03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8" r="3975" b="4668"/>
          <a:stretch/>
        </p:blipFill>
        <p:spPr bwMode="auto">
          <a:xfrm>
            <a:off x="1403837" y="1320857"/>
            <a:ext cx="1863970" cy="152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BD8EF9D-6F28-4718-8C96-E580BF483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69" y="694588"/>
            <a:ext cx="1618993" cy="1313842"/>
          </a:xfrm>
          <a:prstGeom prst="rect">
            <a:avLst/>
          </a:prstGeo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xmlns="" id="{5894F656-8AA6-44C2-9C31-7AB2B0A0C2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1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Microarray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sz="1600" dirty="0"/>
              <a:t>Feature selection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Filter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Wrapper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Embedded methods</a:t>
            </a:r>
          </a:p>
        </p:txBody>
      </p:sp>
    </p:spTree>
    <p:extLst>
      <p:ext uri="{BB962C8B-B14F-4D97-AF65-F5344CB8AC3E}">
        <p14:creationId xmlns:p14="http://schemas.microsoft.com/office/powerpoint/2010/main" val="14031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DDC09BD3-87D0-46DA-9F9E-CC3BF58F61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54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02A64490-E3E8-4FE1-A2F0-AB75C40E98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281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0B57C813-F3E3-4340-8264-B46F1745B9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08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E7991947-2C43-4179-8472-A28EAA244C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65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3"/>
            <a:r>
              <a:rPr lang="en-US" dirty="0"/>
              <a:t>Correlation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ECDEFDE0-0CCE-41F3-A598-3AFDA74818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00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r>
              <a:rPr lang="en-US" dirty="0"/>
              <a:t>Select k best</a:t>
            </a:r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xmlns="" id="{C8CEEAEA-ED54-40F8-B77A-7CFE0C4E2E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528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r>
              <a:rPr lang="en-US" dirty="0"/>
              <a:t>Select k best</a:t>
            </a:r>
          </a:p>
          <a:p>
            <a:pPr lvl="3"/>
            <a:endParaRPr lang="en-US" dirty="0"/>
          </a:p>
          <a:p>
            <a:pPr lvl="2"/>
            <a:r>
              <a:rPr lang="en-US" dirty="0" smtClean="0"/>
              <a:t>Fast </a:t>
            </a:r>
            <a:r>
              <a:rPr lang="en-US" dirty="0"/>
              <a:t>and </a:t>
            </a:r>
            <a:r>
              <a:rPr lang="en-US" dirty="0" smtClean="0"/>
              <a:t>simple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Separate features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088ABE2A-9AFA-4E57-9B6C-BD88CCC1E5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93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Feature 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DDC09BD3-87D0-46DA-9F9E-CC3BF58F61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71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E3F14C0E-BEE8-4DE5-B05B-369A84039E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49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Research question</a:t>
            </a:r>
          </a:p>
          <a:p>
            <a:pPr lvl="2"/>
            <a:r>
              <a:rPr lang="en-US" dirty="0" smtClean="0"/>
              <a:t>Case studies</a:t>
            </a:r>
          </a:p>
          <a:p>
            <a:pPr lvl="3"/>
            <a:r>
              <a:rPr lang="en-US" dirty="0" smtClean="0"/>
              <a:t>Sub questions</a:t>
            </a:r>
          </a:p>
          <a:p>
            <a:pPr lvl="2"/>
            <a:r>
              <a:rPr lang="en-US" dirty="0" smtClean="0"/>
              <a:t>Project specifications</a:t>
            </a:r>
          </a:p>
          <a:p>
            <a:pPr lvl="2"/>
            <a:r>
              <a:rPr lang="en-US" dirty="0" smtClean="0"/>
              <a:t>Research lines</a:t>
            </a:r>
          </a:p>
          <a:p>
            <a:pPr lvl="3"/>
            <a:r>
              <a:rPr lang="en-US" dirty="0" smtClean="0"/>
              <a:t>Feature selection</a:t>
            </a:r>
          </a:p>
          <a:p>
            <a:pPr lvl="3"/>
            <a:r>
              <a:rPr lang="en-US" dirty="0" smtClean="0"/>
              <a:t>Missing value handling</a:t>
            </a:r>
          </a:p>
          <a:p>
            <a:pPr lvl="3"/>
            <a:r>
              <a:rPr lang="en-US" dirty="0" smtClean="0"/>
              <a:t>Dataset exploration</a:t>
            </a:r>
          </a:p>
          <a:p>
            <a:pPr lvl="2"/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1D6DDBFF-9955-4765-8F2A-90E5F3E30F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542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0385D0F8-16BD-4A1E-9599-26612B3600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49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Feature sets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B0279E7F-C670-478D-8E39-020D0300C8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103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Feature </a:t>
            </a:r>
            <a:r>
              <a:rPr lang="en-US" dirty="0"/>
              <a:t>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2DFA45A5-C2CD-4DD1-B10E-F73B73FA5C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251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Set improvement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129A1BDD-CD81-4578-A1C5-7A36ABD72E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51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Evaluation function</a:t>
            </a:r>
          </a:p>
          <a:p>
            <a:pPr lvl="3"/>
            <a:r>
              <a:rPr lang="en-US" dirty="0"/>
              <a:t>Conditional dependency functions</a:t>
            </a:r>
          </a:p>
          <a:p>
            <a:pPr lvl="3"/>
            <a:r>
              <a:rPr lang="en-US" dirty="0"/>
              <a:t>Machine learning algorithms</a:t>
            </a:r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4789EA5B-FE85-437C-BE04-F8BB9A8613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67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Forward 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Backward 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Combinations</a:t>
            </a:r>
          </a:p>
          <a:p>
            <a:pPr lvl="3"/>
            <a:r>
              <a:rPr lang="en-US" dirty="0"/>
              <a:t>Pick-l-Take-Away-r (PTA)</a:t>
            </a:r>
          </a:p>
          <a:p>
            <a:pPr lvl="3"/>
            <a:r>
              <a:rPr lang="en-US" dirty="0"/>
              <a:t>Floating selection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Stochastic selection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2A10FCE1-7C19-48F8-87F6-FE36B8BB1B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705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Wrapper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Parameters</a:t>
            </a:r>
          </a:p>
          <a:p>
            <a:pPr lvl="3"/>
            <a:r>
              <a:rPr lang="en-US" dirty="0"/>
              <a:t>Feature order</a:t>
            </a:r>
          </a:p>
          <a:p>
            <a:pPr lvl="3"/>
            <a:r>
              <a:rPr lang="en-US" dirty="0"/>
              <a:t>Evaluation function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endParaRPr lang="en-US" dirty="0"/>
          </a:p>
          <a:p>
            <a:pPr lvl="2"/>
            <a:r>
              <a:rPr lang="en-US" dirty="0" smtClean="0"/>
              <a:t>Also </a:t>
            </a:r>
            <a:r>
              <a:rPr lang="en-US" dirty="0"/>
              <a:t>feature dependencies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Longer </a:t>
            </a:r>
            <a:r>
              <a:rPr lang="en-US" dirty="0"/>
              <a:t>computation time</a:t>
            </a:r>
          </a:p>
          <a:p>
            <a:pPr marL="405000" lvl="4" indent="0">
              <a:buNone/>
            </a:pPr>
            <a:r>
              <a:rPr lang="en-US" dirty="0"/>
              <a:t>	Especially backward and stochastic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B5D994C5-7D1D-448C-88E4-D8C96B697B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928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3"/>
            <a:r>
              <a:rPr lang="en-US" dirty="0"/>
              <a:t>Coefficients</a:t>
            </a:r>
          </a:p>
          <a:p>
            <a:pPr lvl="3"/>
            <a:r>
              <a:rPr lang="en-US" dirty="0"/>
              <a:t>Feature importance</a:t>
            </a:r>
          </a:p>
          <a:p>
            <a:pPr lvl="3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BBA58896-922F-49DD-B5DA-6A3F318E2C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39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3"/>
            <a:r>
              <a:rPr lang="en-US" dirty="0"/>
              <a:t>Coefficients</a:t>
            </a:r>
          </a:p>
          <a:p>
            <a:pPr lvl="3"/>
            <a:r>
              <a:rPr lang="en-US" dirty="0"/>
              <a:t>Feature importance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2F647919-FBC2-4DAA-BE54-F15379B1B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99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1562100"/>
            <a:ext cx="9144000" cy="1885950"/>
          </a:xfrm>
        </p:spPr>
        <p:txBody>
          <a:bodyPr/>
          <a:lstStyle/>
          <a:p>
            <a:r>
              <a:rPr lang="en-US" b="0" dirty="0"/>
              <a:t>What aspects are of importance to be included in a framework for Biomedical Engineers for more</a:t>
            </a:r>
            <a:br>
              <a:rPr lang="en-US" b="0" dirty="0"/>
            </a:br>
            <a:r>
              <a:rPr lang="en-US" b="0" dirty="0"/>
              <a:t>efficient </a:t>
            </a:r>
            <a:r>
              <a:rPr lang="nl-NL" b="0" dirty="0"/>
              <a:t>data analysis?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3"/>
            <a:r>
              <a:rPr lang="en-US" dirty="0"/>
              <a:t>Coefficients</a:t>
            </a:r>
          </a:p>
          <a:p>
            <a:pPr lvl="3"/>
            <a:r>
              <a:rPr lang="en-US" dirty="0"/>
              <a:t>Feature importance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r>
              <a:rPr lang="en-US" dirty="0"/>
              <a:t>Select k best</a:t>
            </a:r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88BEA83A-9FF3-47DD-AF71-58EF023755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3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Machine learning algorithms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Weights</a:t>
            </a:r>
          </a:p>
          <a:p>
            <a:pPr lvl="3"/>
            <a:r>
              <a:rPr lang="en-US" dirty="0"/>
              <a:t>Coefficients</a:t>
            </a:r>
          </a:p>
          <a:p>
            <a:pPr lvl="3"/>
            <a:r>
              <a:rPr lang="en-US" dirty="0"/>
              <a:t>Feature importance</a:t>
            </a:r>
          </a:p>
          <a:p>
            <a:pPr marL="0" lvl="2" indent="0">
              <a:buNone/>
            </a:pPr>
            <a:endParaRPr lang="en-US" dirty="0"/>
          </a:p>
          <a:p>
            <a:pPr lvl="2"/>
            <a:r>
              <a:rPr lang="en-US" dirty="0"/>
              <a:t>Selection</a:t>
            </a:r>
          </a:p>
          <a:p>
            <a:pPr lvl="3"/>
            <a:r>
              <a:rPr lang="en-US" dirty="0"/>
              <a:t>Threshold</a:t>
            </a:r>
          </a:p>
          <a:p>
            <a:pPr lvl="3"/>
            <a:r>
              <a:rPr lang="en-US" dirty="0"/>
              <a:t>Select k best</a:t>
            </a:r>
          </a:p>
          <a:p>
            <a:pPr marL="0" lvl="2" indent="0">
              <a:buNone/>
            </a:pP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2C8EA430-4EEB-4636-98D7-2DB3F1D3BD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29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Embedded methods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Similar to filter methods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Low computation time</a:t>
            </a:r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Some </a:t>
            </a:r>
            <a:r>
              <a:rPr lang="en-US" dirty="0"/>
              <a:t>feature dependencies</a:t>
            </a:r>
          </a:p>
          <a:p>
            <a:pPr marL="0" lvl="2" indent="0">
              <a:buNone/>
            </a:pP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2C8EA430-4EEB-4636-98D7-2DB3F1D3BD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62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Filter methods</a:t>
            </a:r>
          </a:p>
          <a:p>
            <a:pPr lvl="2"/>
            <a:r>
              <a:rPr lang="en-US" dirty="0"/>
              <a:t>4 datasets</a:t>
            </a:r>
          </a:p>
          <a:p>
            <a:pPr lvl="3"/>
            <a:r>
              <a:rPr lang="en-US" dirty="0"/>
              <a:t>2 microarray (50.000+)</a:t>
            </a:r>
          </a:p>
          <a:p>
            <a:pPr lvl="3"/>
            <a:r>
              <a:rPr lang="en-US" dirty="0"/>
              <a:t>2 mass spectrometry (1.000-10.000)</a:t>
            </a:r>
          </a:p>
          <a:p>
            <a:pPr lvl="2"/>
            <a:r>
              <a:rPr lang="en-US" dirty="0"/>
              <a:t>Evaluation functions</a:t>
            </a:r>
          </a:p>
          <a:p>
            <a:pPr lvl="3"/>
            <a:r>
              <a:rPr lang="en-US" dirty="0"/>
              <a:t>T-test/ANOVA</a:t>
            </a:r>
          </a:p>
          <a:p>
            <a:pPr lvl="3"/>
            <a:r>
              <a:rPr lang="en-US" dirty="0"/>
              <a:t>Mutual Information</a:t>
            </a:r>
          </a:p>
          <a:p>
            <a:pPr lvl="2"/>
            <a:r>
              <a:rPr lang="en-US" dirty="0"/>
              <a:t>Feature selection</a:t>
            </a:r>
          </a:p>
          <a:p>
            <a:pPr lvl="3"/>
            <a:r>
              <a:rPr lang="en-US" dirty="0"/>
              <a:t>Minimum 1</a:t>
            </a:r>
          </a:p>
          <a:p>
            <a:pPr lvl="3"/>
            <a:r>
              <a:rPr lang="en-US" dirty="0"/>
              <a:t>Maximum 1000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Evaluation functions</a:t>
            </a:r>
          </a:p>
          <a:p>
            <a:pPr marL="545400" lvl="2" indent="-342900"/>
            <a:r>
              <a:rPr lang="en-US" sz="1200" dirty="0"/>
              <a:t>Similarity T-test/ANOVA (T) and Mutual Information (MI)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preservation</a:t>
            </a:r>
          </a:p>
          <a:p>
            <a:pPr marL="545400" lvl="2" indent="-342900"/>
            <a:r>
              <a:rPr lang="en-US" sz="1200" dirty="0"/>
              <a:t>200 features limit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250DEA88-B8DE-42E4-8D64-A7B347EEBD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r="1700"/>
          <a:stretch>
            <a:fillRect/>
          </a:stretch>
        </p:blipFill>
        <p:spPr>
          <a:xfrm>
            <a:off x="3213100" y="0"/>
            <a:ext cx="5934075" cy="4568825"/>
          </a:xfrm>
        </p:spPr>
      </p:pic>
    </p:spTree>
    <p:extLst>
      <p:ext uri="{BB962C8B-B14F-4D97-AF65-F5344CB8AC3E}">
        <p14:creationId xmlns:p14="http://schemas.microsoft.com/office/powerpoint/2010/main" val="35955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selection methods quality</a:t>
            </a:r>
          </a:p>
          <a:p>
            <a:pPr lvl="2"/>
            <a:r>
              <a:rPr lang="en-US" dirty="0"/>
              <a:t>4 datasets</a:t>
            </a:r>
          </a:p>
          <a:p>
            <a:pPr lvl="3"/>
            <a:r>
              <a:rPr lang="en-US" dirty="0"/>
              <a:t>2 microarray (50.000+)</a:t>
            </a:r>
          </a:p>
          <a:p>
            <a:pPr lvl="3"/>
            <a:r>
              <a:rPr lang="en-US" dirty="0"/>
              <a:t>2 mass spectrometry (1.000-10.000)</a:t>
            </a:r>
          </a:p>
          <a:p>
            <a:pPr lvl="2"/>
            <a:r>
              <a:rPr lang="en-US" dirty="0"/>
              <a:t>Feature selection methods</a:t>
            </a:r>
          </a:p>
          <a:p>
            <a:pPr lvl="3"/>
            <a:r>
              <a:rPr lang="en-US" dirty="0"/>
              <a:t>Filter methods</a:t>
            </a:r>
          </a:p>
          <a:p>
            <a:pPr lvl="3"/>
            <a:r>
              <a:rPr lang="en-US" dirty="0"/>
              <a:t>Wrapper methods</a:t>
            </a:r>
          </a:p>
          <a:p>
            <a:pPr lvl="3"/>
            <a:r>
              <a:rPr lang="en-US" dirty="0"/>
              <a:t>Embedded methods</a:t>
            </a:r>
          </a:p>
          <a:p>
            <a:pPr lvl="2"/>
            <a:r>
              <a:rPr lang="en-US" dirty="0"/>
              <a:t>Quality testing</a:t>
            </a:r>
          </a:p>
          <a:p>
            <a:pPr lvl="3"/>
            <a:r>
              <a:rPr lang="en-US" dirty="0"/>
              <a:t>Logistic regression accuracy ([0, 1])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xmlns="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</p:spTree>
    <p:extLst>
      <p:ext uri="{BB962C8B-B14F-4D97-AF65-F5344CB8AC3E}">
        <p14:creationId xmlns:p14="http://schemas.microsoft.com/office/powerpoint/2010/main" val="20835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Quality</a:t>
            </a:r>
          </a:p>
          <a:p>
            <a:pPr marL="545400" lvl="2" indent="-342900"/>
            <a:r>
              <a:rPr lang="en-US" sz="1200" dirty="0"/>
              <a:t>Wrapper methods outperform</a:t>
            </a:r>
          </a:p>
          <a:p>
            <a:pPr marL="545400" lvl="2" indent="-342900"/>
            <a:r>
              <a:rPr lang="en-US" sz="1200" dirty="0"/>
              <a:t>No computation time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xmlns="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445C2A-5693-4E3B-B34B-DE9247029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jdelijke aanduiding voor inhoud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 err="1" smtClean="0"/>
                  <a:t>FS_score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r>
                  <a:rPr lang="en-US" sz="1600" dirty="0"/>
                  <a:t>Combine</a:t>
                </a:r>
              </a:p>
              <a:p>
                <a:pPr lvl="3"/>
                <a:r>
                  <a:rPr lang="en-US" sz="1400" dirty="0" smtClean="0"/>
                  <a:t>Prediction s</a:t>
                </a:r>
                <a:r>
                  <a:rPr lang="en-US" sz="1400" dirty="0" smtClean="0"/>
                  <a:t>core</a:t>
                </a:r>
                <a:endParaRPr lang="en-US" sz="1400" dirty="0"/>
              </a:p>
              <a:p>
                <a:pPr lvl="3"/>
                <a:r>
                  <a:rPr lang="en-US" sz="1400" dirty="0"/>
                  <a:t>Features preserved</a:t>
                </a:r>
              </a:p>
              <a:p>
                <a:pPr lvl="3"/>
                <a:endParaRPr lang="en-US" sz="1400" dirty="0"/>
              </a:p>
              <a:p>
                <a:pPr lvl="2"/>
                <a:r>
                  <a:rPr lang="en-US" sz="1600" dirty="0"/>
                  <a:t>Correction factor</a:t>
                </a:r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:endParaRPr lang="en-US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=</a:t>
                </a:r>
                <a:r>
                  <a:rPr lang="en-US" sz="1400" dirty="0" smtClean="0"/>
                  <a:t>0.99</a:t>
                </a:r>
                <a:endParaRPr lang="en-US" sz="1400" dirty="0" smtClean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sz="1400" dirty="0" smtClean="0">
                    <a:latin typeface="Cambria Math" panose="02040503050406030204" pitchFamily="18" charset="0"/>
                  </a:rPr>
                  <a:t>Optimum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2" name="Tijdelijke aanduiding voor inhoud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4061" t="-35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67FFC2-4C74-4200-9301-ACE410AB6139}"/>
                  </a:ext>
                </a:extLst>
              </p:cNvPr>
              <p:cNvSpPr txBox="1"/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7FFC2-4C74-4200-9301-ACE410AB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" y="2590800"/>
                <a:ext cx="3109184" cy="284630"/>
              </a:xfrm>
              <a:prstGeom prst="rect">
                <a:avLst/>
              </a:prstGeom>
              <a:blipFill>
                <a:blip r:embed="rId4"/>
                <a:stretch>
                  <a:fillRect l="-1373" t="-6383" r="-980" b="-340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EE120868-3899-40A3-8962-2AE3C885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1959"/>
          <a:stretch>
            <a:fillRect/>
          </a:stretch>
        </p:blipFill>
        <p:spPr>
          <a:xfrm>
            <a:off x="3294063" y="0"/>
            <a:ext cx="5853112" cy="4568825"/>
          </a:xfrm>
        </p:spPr>
      </p:pic>
    </p:spTree>
    <p:extLst>
      <p:ext uri="{BB962C8B-B14F-4D97-AF65-F5344CB8AC3E}">
        <p14:creationId xmlns:p14="http://schemas.microsoft.com/office/powerpoint/2010/main" val="12310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Pareto-front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xmlns="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2158FE8-1DED-471A-80F6-E10A3F64B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Case study 1: Bariatric surgeries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Clinical and survey dataset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Missing values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Combining two datasets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A43765EE-B1D8-452E-92E9-710B0F852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4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Pareto-front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Differences</a:t>
            </a:r>
          </a:p>
          <a:p>
            <a:pPr marL="545400" lvl="2" indent="-342900"/>
            <a:r>
              <a:rPr lang="en-US" sz="1200" dirty="0"/>
              <a:t>Wrapper methods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xmlns="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2158FE8-1DED-471A-80F6-E10A3F64B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0BE257E-8CF0-4362-888F-14E5AD5F05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127000"/>
            <a:ext cx="5930900" cy="42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Pareto-front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Differences</a:t>
            </a:r>
          </a:p>
          <a:p>
            <a:pPr marL="545400" lvl="2" indent="-342900"/>
            <a:r>
              <a:rPr lang="en-US" sz="1200" dirty="0"/>
              <a:t>Wrapper methods</a:t>
            </a:r>
          </a:p>
          <a:p>
            <a:pPr marL="545400" lvl="2" indent="-342900"/>
            <a:r>
              <a:rPr lang="en-US" sz="1200" dirty="0"/>
              <a:t>Threshold</a:t>
            </a:r>
          </a:p>
          <a:p>
            <a:pPr marL="545400" lvl="2" indent="-342900"/>
            <a:endParaRPr lang="en-US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xmlns="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2158FE8-1DED-471A-80F6-E10A3F64B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FBEB51-F3AC-4113-850B-4CB3F55472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48" y="127000"/>
            <a:ext cx="5937251" cy="42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9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Pareto-front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Differences</a:t>
            </a:r>
          </a:p>
          <a:p>
            <a:pPr marL="545400" lvl="2" indent="-342900"/>
            <a:r>
              <a:rPr lang="en-US" sz="1200" dirty="0"/>
              <a:t>Wrapper methods</a:t>
            </a:r>
          </a:p>
          <a:p>
            <a:pPr marL="545400" lvl="2" indent="-342900"/>
            <a:r>
              <a:rPr lang="en-US" sz="1200" dirty="0"/>
              <a:t>Threshold</a:t>
            </a:r>
          </a:p>
          <a:p>
            <a:pPr marL="545400" lvl="2" indent="-342900"/>
            <a:r>
              <a:rPr lang="en-US" sz="1200" dirty="0"/>
              <a:t>Order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xmlns="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2158FE8-1DED-471A-80F6-E10A3F64B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127000"/>
            <a:ext cx="5934076" cy="421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6710DF-C4FC-4234-B33F-6AE41C3136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48" y="127000"/>
            <a:ext cx="5937251" cy="42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6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 tool</a:t>
            </a:r>
          </a:p>
          <a:p>
            <a:pPr lvl="2"/>
            <a:r>
              <a:rPr lang="en-US" dirty="0"/>
              <a:t>Automated machine learning</a:t>
            </a:r>
          </a:p>
          <a:p>
            <a:pPr lvl="3"/>
            <a:r>
              <a:rPr lang="en-US" dirty="0"/>
              <a:t>Search for best analysis</a:t>
            </a:r>
          </a:p>
          <a:p>
            <a:pPr lvl="3"/>
            <a:r>
              <a:rPr lang="en-US" dirty="0"/>
              <a:t>Tree-based Pipeline Optimization Tool (TPOT)</a:t>
            </a:r>
          </a:p>
          <a:p>
            <a:pPr lvl="4"/>
            <a:r>
              <a:rPr lang="en-US" dirty="0"/>
              <a:t>Implements automated machine learning</a:t>
            </a:r>
          </a:p>
          <a:p>
            <a:pPr lvl="4"/>
            <a:r>
              <a:rPr lang="en-US" dirty="0"/>
              <a:t>Sub-optimal for feature selection</a:t>
            </a:r>
          </a:p>
          <a:p>
            <a:pPr lvl="2"/>
            <a:r>
              <a:rPr lang="en-US" dirty="0"/>
              <a:t>4 datasets</a:t>
            </a:r>
          </a:p>
          <a:p>
            <a:pPr lvl="3"/>
            <a:r>
              <a:rPr lang="en-US" dirty="0"/>
              <a:t>2 microarray (50.000+)</a:t>
            </a:r>
          </a:p>
          <a:p>
            <a:pPr lvl="3"/>
            <a:r>
              <a:rPr lang="en-US" dirty="0"/>
              <a:t>2 mass spectrometry (1.000-10.000)</a:t>
            </a:r>
          </a:p>
          <a:p>
            <a:pPr lvl="2"/>
            <a:r>
              <a:rPr lang="en-US" dirty="0"/>
              <a:t>3 Additions</a:t>
            </a:r>
          </a:p>
          <a:p>
            <a:pPr lvl="3"/>
            <a:r>
              <a:rPr lang="en-US" dirty="0" err="1"/>
              <a:t>FS_score</a:t>
            </a:r>
            <a:endParaRPr lang="en-US" dirty="0"/>
          </a:p>
          <a:p>
            <a:pPr lvl="3"/>
            <a:r>
              <a:rPr lang="en-US" dirty="0"/>
              <a:t>Bias towards feature selection</a:t>
            </a:r>
          </a:p>
          <a:p>
            <a:pPr lvl="3"/>
            <a:r>
              <a:rPr lang="en-US" dirty="0"/>
              <a:t>New set feature selection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3</a:t>
            </a:r>
          </a:p>
          <a:p>
            <a:pPr lvl="1"/>
            <a:endParaRPr lang="en-US" sz="17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700" dirty="0"/>
              <a:t>Additions</a:t>
            </a:r>
          </a:p>
          <a:p>
            <a:pPr marL="545400" lvl="2" indent="-342900"/>
            <a:r>
              <a:rPr lang="en-US" sz="1200" dirty="0"/>
              <a:t>None (Blue)</a:t>
            </a:r>
          </a:p>
          <a:p>
            <a:pPr marL="545400" lvl="2" indent="-342900"/>
            <a:r>
              <a:rPr lang="en-US" sz="1200" dirty="0"/>
              <a:t>New algorithms </a:t>
            </a:r>
            <a:r>
              <a:rPr lang="en-US" sz="1200" dirty="0" smtClean="0"/>
              <a:t>(</a:t>
            </a:r>
            <a:r>
              <a:rPr lang="en-US" sz="1200" dirty="0" smtClean="0"/>
              <a:t>Orange</a:t>
            </a:r>
            <a:r>
              <a:rPr lang="en-US" sz="1200" dirty="0" smtClean="0"/>
              <a:t>)</a:t>
            </a:r>
            <a:endParaRPr lang="en-US" sz="1200" dirty="0"/>
          </a:p>
          <a:p>
            <a:pPr marL="545400" lvl="2" indent="-342900"/>
            <a:r>
              <a:rPr lang="en-US" sz="1200" dirty="0"/>
              <a:t>Feature selection bias (Green)</a:t>
            </a:r>
          </a:p>
          <a:p>
            <a:pPr marL="545400" lvl="2" indent="-342900"/>
            <a:r>
              <a:rPr lang="en-US" sz="1200" dirty="0"/>
              <a:t>Both (Red)</a:t>
            </a:r>
          </a:p>
          <a:p>
            <a:pPr marL="545400" lvl="2" indent="-342900"/>
            <a:endParaRPr lang="en-US" sz="1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Improved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Microarray both best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Mass spectrometry debatable</a:t>
            </a:r>
            <a:endParaRPr lang="en-US" sz="15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xmlns="" id="{4FB5FEF6-768F-495D-A42D-319A3A5CE7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3213100" y="127000"/>
            <a:ext cx="5934075" cy="420687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F55062-84B6-4347-AD10-1F7F36F7B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0" y="13769"/>
            <a:ext cx="5981700" cy="45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Survey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sz="1600" dirty="0"/>
              <a:t>Missing value handling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imputation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imputation</a:t>
            </a:r>
          </a:p>
        </p:txBody>
      </p:sp>
    </p:spTree>
    <p:extLst>
      <p:ext uri="{BB962C8B-B14F-4D97-AF65-F5344CB8AC3E}">
        <p14:creationId xmlns:p14="http://schemas.microsoft.com/office/powerpoint/2010/main" val="25666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Missing values</a:t>
            </a:r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96A04D6F-430E-43CE-9B71-26533FBE3C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184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96A04D6F-430E-43CE-9B71-26533FBE3C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921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762F6C62-A39A-4865-A5D0-7A708F76DD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84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List deletion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Available Case Analysis (ACA)</a:t>
            </a:r>
          </a:p>
          <a:p>
            <a:pPr lvl="2"/>
            <a:r>
              <a:rPr lang="en-US" dirty="0"/>
              <a:t>Complete Case Analysis (CCA)</a:t>
            </a:r>
          </a:p>
          <a:p>
            <a:pPr lvl="2"/>
            <a:r>
              <a:rPr lang="en-US" dirty="0"/>
              <a:t>Weighted Case Analysis (WCA)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8C228DBE-EAD5-4026-AEEC-349869AA75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89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Case study 2: Skin diseases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Microarray dataset -&gt; Gene expressions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50.000+ </a:t>
            </a:r>
            <a:r>
              <a:rPr lang="en-US" dirty="0" smtClean="0"/>
              <a:t>genes</a:t>
            </a:r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C72C2E89-7CF3-4CA2-BCEA-80650C0F8A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" b="19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426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2BA36D3D-C16F-49B9-B7F0-9B0519D228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213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07D88AC-B43B-49E9-A868-E4E4664FEB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49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61A83432-E3D4-4D76-9F60-36D20A3877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34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477883AE-11E6-4DD9-BEFC-F40DB63CF8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41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3"/>
            <a:r>
              <a:rPr lang="en-US" dirty="0"/>
              <a:t>Median</a:t>
            </a:r>
          </a:p>
          <a:p>
            <a:pPr lvl="3"/>
            <a:r>
              <a:rPr lang="en-US" dirty="0"/>
              <a:t>Mode</a:t>
            </a:r>
          </a:p>
          <a:p>
            <a:pPr lvl="2"/>
            <a:r>
              <a:rPr lang="en-US" dirty="0"/>
              <a:t>Hot deck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AE0FCDBF-2D53-492A-A19C-B44B3CDAAC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249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Mean imputation</a:t>
            </a:r>
          </a:p>
          <a:p>
            <a:pPr lvl="2"/>
            <a:r>
              <a:rPr lang="en-US" dirty="0"/>
              <a:t>Hot deck imputation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CCCD049-1009-4CE1-9891-AD6F2C15CF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137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</a:t>
            </a:r>
            <a:r>
              <a:rPr lang="en-US" dirty="0"/>
              <a:t>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96347A5-8E2B-49C6-A988-BC58188624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7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</a:t>
            </a:r>
            <a:r>
              <a:rPr lang="en-US" dirty="0"/>
              <a:t>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2CC401B-6C9D-4681-A172-87DB4A935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504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</a:t>
            </a:r>
            <a:r>
              <a:rPr lang="en-US" dirty="0"/>
              <a:t>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lvl="3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58F2531E-57E6-49E8-BC62-BDDEFB147A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01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Advanced imputation</a:t>
            </a:r>
          </a:p>
          <a:p>
            <a:pPr lvl="3"/>
            <a:r>
              <a:rPr lang="en-US" dirty="0"/>
              <a:t>Regression imputation</a:t>
            </a:r>
          </a:p>
          <a:p>
            <a:pPr lvl="3"/>
            <a:r>
              <a:rPr lang="en-US" dirty="0"/>
              <a:t>K Nearest </a:t>
            </a:r>
            <a:r>
              <a:rPr lang="en-US" dirty="0" err="1"/>
              <a:t>neighbour</a:t>
            </a:r>
            <a:r>
              <a:rPr lang="en-US" dirty="0"/>
              <a:t> imputation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D587A118-BCBF-4944-ADE5-6FF192287B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729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Case study 3: Metabolic syndrome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Initial exploration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Combining two datasets</a:t>
            </a:r>
          </a:p>
          <a:p>
            <a:pPr lvl="2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xmlns="" id="{36BDF602-9F9D-464E-81DA-811F891FC0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749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Missing indicator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2BA36D3D-C16F-49B9-B7F0-9B0519D228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35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Single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Missing indicator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xmlns="" id="{577AB17E-D7CB-4439-A88C-A92804BF89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183"/>
          <a:stretch>
            <a:fillRect/>
          </a:stretch>
        </p:blipFill>
        <p:spPr>
          <a:xfrm>
            <a:off x="3333750" y="0"/>
            <a:ext cx="5813425" cy="4568825"/>
          </a:xfrm>
        </p:spPr>
      </p:pic>
    </p:spTree>
    <p:extLst>
      <p:ext uri="{BB962C8B-B14F-4D97-AF65-F5344CB8AC3E}">
        <p14:creationId xmlns:p14="http://schemas.microsoft.com/office/powerpoint/2010/main" val="156459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Multiple Imputation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Multiple datasets</a:t>
            </a:r>
          </a:p>
          <a:p>
            <a:pPr lvl="2"/>
            <a:r>
              <a:rPr lang="en-US" dirty="0"/>
              <a:t>Multiple Imputation Chained Equations (MICE)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xmlns="" id="{150DB12D-814F-454A-BEB8-0D6D4FFCCB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70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Feature distributions</a:t>
            </a:r>
          </a:p>
          <a:p>
            <a:pPr lvl="2"/>
            <a:r>
              <a:rPr lang="en-US" dirty="0"/>
              <a:t>4 datasets</a:t>
            </a:r>
          </a:p>
          <a:p>
            <a:pPr lvl="3"/>
            <a:r>
              <a:rPr lang="en-US" dirty="0"/>
              <a:t>3 clinical</a:t>
            </a:r>
          </a:p>
          <a:p>
            <a:pPr lvl="3"/>
            <a:r>
              <a:rPr lang="en-US" dirty="0"/>
              <a:t>1 survey</a:t>
            </a:r>
          </a:p>
          <a:p>
            <a:pPr lvl="2"/>
            <a:r>
              <a:rPr lang="en-US" dirty="0"/>
              <a:t>Feature distributions</a:t>
            </a:r>
          </a:p>
          <a:p>
            <a:pPr lvl="3"/>
            <a:r>
              <a:rPr lang="en-US" dirty="0"/>
              <a:t>Mean</a:t>
            </a:r>
          </a:p>
          <a:p>
            <a:pPr lvl="3"/>
            <a:r>
              <a:rPr lang="en-US" dirty="0"/>
              <a:t>Standard </a:t>
            </a:r>
            <a:r>
              <a:rPr lang="en-US" dirty="0" smtClean="0"/>
              <a:t>deviation</a:t>
            </a:r>
          </a:p>
          <a:p>
            <a:pPr lvl="3"/>
            <a:r>
              <a:rPr lang="en-US" dirty="0" smtClean="0"/>
              <a:t>T-test similarity</a:t>
            </a:r>
            <a:endParaRPr lang="en-US" dirty="0"/>
          </a:p>
          <a:p>
            <a:pPr lvl="2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List deletion: CCA, WCA</a:t>
            </a:r>
          </a:p>
          <a:p>
            <a:pPr lvl="3"/>
            <a:r>
              <a:rPr lang="en-US" dirty="0"/>
              <a:t>Single imputation: Mean, Hot deck, Regression, </a:t>
            </a:r>
            <a:r>
              <a:rPr lang="en-US" dirty="0" err="1"/>
              <a:t>kNN</a:t>
            </a:r>
            <a:endParaRPr lang="en-US" dirty="0"/>
          </a:p>
          <a:p>
            <a:pPr lvl="3"/>
            <a:r>
              <a:rPr lang="en-US" dirty="0"/>
              <a:t>Multiple imputation: MICE (one dataset)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Percentages</a:t>
            </a:r>
          </a:p>
          <a:p>
            <a:pPr marL="545400" lvl="2" indent="-342900"/>
            <a:r>
              <a:rPr lang="en-US" sz="1200" dirty="0"/>
              <a:t>&gt; 40% very difficult</a:t>
            </a:r>
          </a:p>
          <a:p>
            <a:pPr marL="545400" lvl="2" indent="-342900"/>
            <a:r>
              <a:rPr lang="en-US" sz="1200" dirty="0"/>
              <a:t>&gt; 15% some difficulty</a:t>
            </a:r>
            <a:endParaRPr lang="en-US" sz="15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Remove &gt;15%</a:t>
            </a:r>
            <a:endParaRPr lang="en-US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950D523A-94DC-4F90-9CB7-11E67E387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r="73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450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2584450" cy="3943454"/>
          </a:xfrm>
        </p:spPr>
        <p:txBody>
          <a:bodyPr/>
          <a:lstStyle/>
          <a:p>
            <a:pPr lvl="1"/>
            <a:r>
              <a:rPr lang="en-US" sz="2000" dirty="0"/>
              <a:t>Experiment 1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and hot deck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 and </a:t>
            </a:r>
            <a:r>
              <a:rPr lang="en-US" sz="1600" dirty="0" err="1"/>
              <a:t>kNN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MICE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C736E7F6-8259-4064-BEA2-E8F04FEA5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0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Missing value handling quality</a:t>
            </a:r>
          </a:p>
          <a:p>
            <a:pPr lvl="2"/>
            <a:r>
              <a:rPr lang="en-US" dirty="0"/>
              <a:t>3 datasets</a:t>
            </a:r>
          </a:p>
          <a:p>
            <a:pPr lvl="3"/>
            <a:r>
              <a:rPr lang="en-US" dirty="0"/>
              <a:t>2 clinical</a:t>
            </a:r>
          </a:p>
          <a:p>
            <a:pPr lvl="3"/>
            <a:r>
              <a:rPr lang="en-US" dirty="0"/>
              <a:t>1 survey</a:t>
            </a:r>
          </a:p>
          <a:p>
            <a:pPr lvl="2"/>
            <a:r>
              <a:rPr lang="en-US" dirty="0"/>
              <a:t>Quality output</a:t>
            </a:r>
          </a:p>
          <a:p>
            <a:pPr lvl="3"/>
            <a:r>
              <a:rPr lang="en-US" dirty="0"/>
              <a:t>Logistic regression F1-score</a:t>
            </a:r>
          </a:p>
          <a:p>
            <a:pPr lvl="2"/>
            <a:r>
              <a:rPr lang="en-US" dirty="0"/>
              <a:t>Missing value handling</a:t>
            </a:r>
          </a:p>
          <a:p>
            <a:pPr lvl="3"/>
            <a:r>
              <a:rPr lang="en-US" dirty="0"/>
              <a:t>List deletion: CCA, ACA, WCA</a:t>
            </a:r>
          </a:p>
          <a:p>
            <a:pPr lvl="3"/>
            <a:r>
              <a:rPr lang="en-US" dirty="0"/>
              <a:t>Single imputation: Mean, Hot deck, Regression, </a:t>
            </a:r>
            <a:r>
              <a:rPr lang="en-US" dirty="0" err="1"/>
              <a:t>kNN</a:t>
            </a:r>
            <a:r>
              <a:rPr lang="en-US" dirty="0"/>
              <a:t>, Missing Indicator</a:t>
            </a:r>
          </a:p>
          <a:p>
            <a:pPr lvl="3"/>
            <a:r>
              <a:rPr lang="en-US" dirty="0"/>
              <a:t>Multiple imputation: </a:t>
            </a:r>
            <a:r>
              <a:rPr lang="en-US" dirty="0" smtClean="0"/>
              <a:t>MICE</a:t>
            </a:r>
          </a:p>
          <a:p>
            <a:pPr lvl="2"/>
            <a:r>
              <a:rPr lang="en-US" dirty="0" smtClean="0"/>
              <a:t>&gt;15% missing values removed</a:t>
            </a: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xmlns="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  <a:endParaRPr lang="en-US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xmlns="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8DA7C58-3FAA-49F8-8AEC-10E8F34C3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0"/>
            <a:ext cx="5962650" cy="45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  <a:endParaRPr lang="en-US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xmlns="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8DA7C58-3FAA-49F8-8AEC-10E8F34C3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0"/>
            <a:ext cx="5962650" cy="456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57A870-DF28-4EBE-89B7-F30AF0CED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0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What feature selection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What missing value handling methods show the best performance and as such should be added to the framework?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Which initial analyses help find suitable preprocessing and data analysis algorithms?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28650" y="626165"/>
            <a:ext cx="1943100" cy="3943454"/>
          </a:xfrm>
        </p:spPr>
        <p:txBody>
          <a:bodyPr/>
          <a:lstStyle/>
          <a:p>
            <a:pPr lvl="1"/>
            <a:r>
              <a:rPr lang="en-US" sz="2000" dirty="0"/>
              <a:t>Experiment 2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List Deletion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Mean Imputation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Regression</a:t>
            </a:r>
            <a:r>
              <a:rPr lang="en-US" sz="1400" dirty="0"/>
              <a:t>, </a:t>
            </a:r>
            <a:r>
              <a:rPr lang="en-US" sz="1400" dirty="0" err="1"/>
              <a:t>kNN</a:t>
            </a:r>
            <a:r>
              <a:rPr lang="en-US" sz="1400" dirty="0"/>
              <a:t> and MICE</a:t>
            </a:r>
            <a:endParaRPr lang="en-US" sz="16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xmlns="" id="{86FD0AFA-F1D7-41A4-BD2C-982CC303F4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11705"/>
          <a:stretch>
            <a:fillRect/>
          </a:stretch>
        </p:blipFill>
        <p:spPr/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5EC9D02-B8EB-4910-BC79-6674E57BE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-1"/>
            <a:ext cx="5962650" cy="45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282295-1865-4006-A281-AFB49B0EE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66" y="-1"/>
            <a:ext cx="5965133" cy="45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Clinical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Mass spectrometry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issues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Meta-features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Package </a:t>
            </a:r>
            <a:r>
              <a:rPr lang="en-US" sz="1600" i="1" dirty="0" err="1"/>
              <a:t>metalearn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41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266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42C4EB79-D912-42F8-BEF4-6B8EB0F42F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85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373F919D-A35D-4DA0-A4CD-E7B63B461C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45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154CAC74-A816-46C1-AFCC-050091C207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59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Multicollinearity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32E137C0-93A3-4178-ABD5-F32CD47406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2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 issues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Multicollinearity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imbalance</a:t>
            </a:r>
            <a:endParaRPr lang="en-US" sz="18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47ACFB9F-3978-42A1-9325-619745B693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252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Issue recognition</a:t>
            </a:r>
          </a:p>
          <a:p>
            <a:pPr lvl="2"/>
            <a:r>
              <a:rPr lang="en-US" dirty="0"/>
              <a:t>Meta-features</a:t>
            </a:r>
          </a:p>
          <a:p>
            <a:pPr lvl="3"/>
            <a:r>
              <a:rPr lang="en-US" dirty="0"/>
              <a:t>Dataset </a:t>
            </a:r>
            <a:r>
              <a:rPr lang="en-US" dirty="0" smtClean="0"/>
              <a:t>characteristics</a:t>
            </a:r>
            <a:endParaRPr lang="en-US" dirty="0"/>
          </a:p>
          <a:p>
            <a:pPr lvl="4"/>
            <a:r>
              <a:rPr lang="en-US" dirty="0"/>
              <a:t>Dataset size, missing value ratio, …</a:t>
            </a:r>
          </a:p>
          <a:p>
            <a:pPr lvl="3"/>
            <a:r>
              <a:rPr lang="en-US" dirty="0"/>
              <a:t>Link with dataset issues</a:t>
            </a:r>
          </a:p>
          <a:p>
            <a:pPr lvl="3"/>
            <a:r>
              <a:rPr lang="en-US" dirty="0"/>
              <a:t>Package </a:t>
            </a:r>
            <a:r>
              <a:rPr lang="en-US" i="1" dirty="0" err="1"/>
              <a:t>metalearn</a:t>
            </a:r>
            <a:endParaRPr lang="en-US" i="1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5A7AE59-1E78-47B6-8E3A-4CAA047F4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4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2 datasets</a:t>
            </a:r>
          </a:p>
          <a:p>
            <a:pPr lvl="3"/>
            <a:r>
              <a:rPr lang="en-US" dirty="0"/>
              <a:t>1 mass spectrometry</a:t>
            </a:r>
          </a:p>
          <a:p>
            <a:pPr lvl="3"/>
            <a:r>
              <a:rPr lang="en-US" dirty="0"/>
              <a:t>1 clinical</a:t>
            </a:r>
          </a:p>
          <a:p>
            <a:pPr lvl="2"/>
            <a:r>
              <a:rPr lang="en-US" dirty="0"/>
              <a:t>Issues &lt;&gt; meta-features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</a:t>
            </a:r>
          </a:p>
          <a:p>
            <a:pPr lvl="2"/>
            <a:r>
              <a:rPr lang="en-US" dirty="0"/>
              <a:t>Issues recognizable</a:t>
            </a:r>
          </a:p>
          <a:p>
            <a:pPr lvl="3"/>
            <a:r>
              <a:rPr lang="en-US" dirty="0"/>
              <a:t>Multicollinearity</a:t>
            </a:r>
          </a:p>
          <a:p>
            <a:pPr lvl="3"/>
            <a:r>
              <a:rPr lang="en-US" dirty="0"/>
              <a:t>Feature irrelevance</a:t>
            </a:r>
          </a:p>
          <a:p>
            <a:pPr lvl="2"/>
            <a:r>
              <a:rPr lang="en-US" dirty="0"/>
              <a:t>Needs clarification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Project </a:t>
            </a:r>
            <a:r>
              <a:rPr lang="en-US" dirty="0" smtClean="0"/>
              <a:t>description</a:t>
            </a:r>
            <a:endParaRPr lang="en-US" dirty="0"/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matrix</a:t>
            </a:r>
          </a:p>
          <a:p>
            <a:pPr marL="545400" lvl="2" indent="-342900"/>
            <a:r>
              <a:rPr lang="en-US" sz="1500" dirty="0" smtClean="0"/>
              <a:t>Samples (s)</a:t>
            </a:r>
            <a:endParaRPr lang="en-US" sz="1800" dirty="0"/>
          </a:p>
          <a:p>
            <a:pPr marL="545400" lvl="2" indent="-342900"/>
            <a:r>
              <a:rPr lang="en-US" sz="1500" dirty="0" smtClean="0"/>
              <a:t>Features (f)</a:t>
            </a:r>
          </a:p>
          <a:p>
            <a:pPr marL="545400" lvl="2" indent="-342900"/>
            <a:r>
              <a:rPr lang="en-US" sz="1500" dirty="0" smtClean="0"/>
              <a:t>Output (y)</a:t>
            </a:r>
            <a:endParaRPr lang="en-US" sz="1800" dirty="0"/>
          </a:p>
          <a:p>
            <a:pPr marL="545400" lvl="2" indent="-342900"/>
            <a:r>
              <a:rPr lang="en-US" sz="1600" dirty="0"/>
              <a:t>Classification</a:t>
            </a:r>
          </a:p>
          <a:p>
            <a:pPr marL="545400" lvl="2" indent="-342900"/>
            <a:endParaRPr lang="en-US" sz="19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Python</a:t>
            </a:r>
          </a:p>
          <a:p>
            <a:pPr marL="545400" lvl="2" indent="-342900"/>
            <a:r>
              <a:rPr lang="en-US" dirty="0" smtClean="0"/>
              <a:t>Statistics</a:t>
            </a:r>
          </a:p>
          <a:p>
            <a:pPr marL="545400" lvl="2" indent="-342900"/>
            <a:r>
              <a:rPr lang="en-US" dirty="0" smtClean="0"/>
              <a:t>Machine </a:t>
            </a:r>
            <a:r>
              <a:rPr lang="en-US" dirty="0"/>
              <a:t>learning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253342CE-0BA0-497B-AF16-2EDFF9AF1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Dataset exploration with </a:t>
            </a:r>
            <a:r>
              <a:rPr lang="en-US" i="1" dirty="0" err="1"/>
              <a:t>metalearn</a:t>
            </a:r>
            <a:endParaRPr lang="en-US" dirty="0"/>
          </a:p>
          <a:p>
            <a:pPr lvl="2"/>
            <a:r>
              <a:rPr lang="en-US" dirty="0"/>
              <a:t>2 datasets</a:t>
            </a:r>
          </a:p>
          <a:p>
            <a:pPr lvl="3"/>
            <a:r>
              <a:rPr lang="en-US" dirty="0"/>
              <a:t>1 mass spectrometry</a:t>
            </a:r>
          </a:p>
          <a:p>
            <a:pPr lvl="3"/>
            <a:r>
              <a:rPr lang="en-US" dirty="0"/>
              <a:t>1 clinical</a:t>
            </a:r>
          </a:p>
          <a:p>
            <a:pPr lvl="2"/>
            <a:r>
              <a:rPr lang="en-US" i="1" dirty="0" err="1"/>
              <a:t>metalearn</a:t>
            </a:r>
            <a:endParaRPr lang="en-US" i="1" dirty="0"/>
          </a:p>
          <a:p>
            <a:pPr lvl="3"/>
            <a:r>
              <a:rPr lang="en-US" dirty="0"/>
              <a:t>Added meta-features</a:t>
            </a:r>
          </a:p>
          <a:p>
            <a:pPr lvl="3"/>
            <a:r>
              <a:rPr lang="en-US" dirty="0"/>
              <a:t>Outlier detection</a:t>
            </a:r>
          </a:p>
          <a:p>
            <a:pPr lvl="3"/>
            <a:r>
              <a:rPr lang="en-US" dirty="0"/>
              <a:t>Plots</a:t>
            </a:r>
          </a:p>
          <a:p>
            <a:pPr lvl="2"/>
            <a:endParaRPr lang="en-US" dirty="0"/>
          </a:p>
          <a:p>
            <a:pPr marL="0" lvl="2" indent="0">
              <a:buNone/>
            </a:pPr>
            <a:r>
              <a:rPr lang="en-US" b="1" dirty="0"/>
              <a:t>Results</a:t>
            </a:r>
          </a:p>
          <a:p>
            <a:pPr lvl="2"/>
            <a:r>
              <a:rPr lang="en-US" dirty="0"/>
              <a:t>All issues explained</a:t>
            </a:r>
          </a:p>
          <a:p>
            <a:pPr lvl="2"/>
            <a:r>
              <a:rPr lang="en-US" dirty="0"/>
              <a:t>Better understanding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  <a:r>
              <a:rPr lang="en-US" dirty="0" err="1"/>
              <a:t>cBioF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F07EC1-CBD4-4FED-8310-2B01392EDE2E}"/>
              </a:ext>
            </a:extLst>
          </p:cNvPr>
          <p:cNvSpPr/>
          <p:nvPr/>
        </p:nvSpPr>
        <p:spPr>
          <a:xfrm>
            <a:off x="129540" y="2317750"/>
            <a:ext cx="8336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Exploration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5740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Dataset specifics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Focus on dataset issues</a:t>
            </a:r>
          </a:p>
          <a:p>
            <a:pPr lvl="2"/>
            <a:r>
              <a:rPr lang="en-US" dirty="0"/>
              <a:t>Microarray</a:t>
            </a:r>
          </a:p>
          <a:p>
            <a:pPr lvl="2"/>
            <a:r>
              <a:rPr lang="en-US" dirty="0"/>
              <a:t>Mass spectrometry</a:t>
            </a:r>
          </a:p>
          <a:p>
            <a:pPr lvl="2"/>
            <a:r>
              <a:rPr lang="en-US" dirty="0"/>
              <a:t>Clinical</a:t>
            </a:r>
          </a:p>
          <a:p>
            <a:pPr lvl="2"/>
            <a:r>
              <a:rPr lang="en-US" dirty="0"/>
              <a:t>Survey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Dataset exploration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Exploration of potential issues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Multicollinearity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imbalance</a:t>
            </a:r>
            <a:endParaRPr lang="en-US" sz="18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– Preprocessing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Preprocessing the found issues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Many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types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Output imbalance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irrelevance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Multicollinearity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imbalance</a:t>
            </a:r>
            <a:endParaRPr lang="en-US" sz="18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1DEF34B5-EA76-403C-A2D5-BB4DC0C7BEA8}"/>
              </a:ext>
            </a:extLst>
          </p:cNvPr>
          <p:cNvSpPr/>
          <p:nvPr/>
        </p:nvSpPr>
        <p:spPr>
          <a:xfrm>
            <a:off x="2851150" y="1816100"/>
            <a:ext cx="1066800" cy="82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0385E30F-D95A-48A4-BF44-239E7DBB5378}"/>
              </a:ext>
            </a:extLst>
          </p:cNvPr>
          <p:cNvSpPr txBox="1">
            <a:spLocks/>
          </p:cNvSpPr>
          <p:nvPr/>
        </p:nvSpPr>
        <p:spPr>
          <a:xfrm>
            <a:off x="4502650" y="1188000"/>
            <a:ext cx="7922712" cy="3381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14350" rtl="0" eaLnBrk="1" latinLnBrk="0" hangingPunct="1">
              <a:lnSpc>
                <a:spcPts val="1800"/>
              </a:lnSpc>
              <a:spcBef>
                <a:spcPts val="413"/>
              </a:spcBef>
              <a:spcAft>
                <a:spcPts val="413"/>
              </a:spcAft>
              <a:buFont typeface="Arial" panose="020B0604020202020204" pitchFamily="34" charset="0"/>
              <a:buNone/>
              <a:defRPr sz="16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lnSpc>
                <a:spcPts val="1800"/>
              </a:lnSpc>
              <a:spcBef>
                <a:spcPts val="413"/>
              </a:spcBef>
              <a:spcAft>
                <a:spcPts val="413"/>
              </a:spcAft>
              <a:buFont typeface="Arial" panose="020B0604020202020204" pitchFamily="34" charset="0"/>
              <a:buNone/>
              <a:defRPr sz="19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02500" indent="-202500" algn="l" defTabSz="514350" rtl="0" eaLnBrk="1" latinLnBrk="0" hangingPunct="1">
              <a:lnSpc>
                <a:spcPts val="1800"/>
              </a:lnSpc>
              <a:spcBef>
                <a:spcPts val="413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05000" indent="-202500" algn="l" defTabSz="514350" rtl="0" eaLnBrk="1" latinLnBrk="0" hangingPunct="1">
              <a:lnSpc>
                <a:spcPts val="165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07500" indent="-202500" algn="l" defTabSz="514350" rtl="0" eaLnBrk="1" latinLnBrk="0" hangingPunct="1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Missing value handling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One-hot encoding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Normalisation</a:t>
            </a:r>
            <a:r>
              <a:rPr lang="en-US" sz="1600" dirty="0"/>
              <a:t>/</a:t>
            </a:r>
            <a:r>
              <a:rPr lang="en-US" sz="1600" dirty="0" err="1"/>
              <a:t>Standardisation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Score usage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– Analysis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TPOT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 selection extension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78" y="376657"/>
            <a:ext cx="7923213" cy="394448"/>
          </a:xfrm>
        </p:spPr>
        <p:txBody>
          <a:bodyPr/>
          <a:lstStyle/>
          <a:p>
            <a:r>
              <a:rPr lang="en-US" dirty="0" err="1"/>
              <a:t>cBioF</a:t>
            </a:r>
            <a:r>
              <a:rPr lang="en-US" dirty="0"/>
              <a:t>: GUI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Automated 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TPOT</a:t>
            </a:r>
          </a:p>
          <a:p>
            <a:pPr marL="545400" lvl="2" indent="-342900"/>
            <a:r>
              <a:rPr lang="en-US" sz="1500" dirty="0"/>
              <a:t>Feature selection extension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19FF03C-5F0E-4F6B-9BAF-458BE17B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" y="766395"/>
            <a:ext cx="4566546" cy="3803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4D2E0C-B423-49F9-B913-5838B1E1D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68202"/>
            <a:ext cx="4566546" cy="38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5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Datasets</a:t>
            </a:r>
          </a:p>
          <a:p>
            <a:pPr lvl="2"/>
            <a:r>
              <a:rPr lang="en-US" dirty="0"/>
              <a:t>Microarray datasets</a:t>
            </a:r>
          </a:p>
          <a:p>
            <a:pPr lvl="3"/>
            <a:r>
              <a:rPr lang="en-US" dirty="0" smtClean="0"/>
              <a:t>Gene expression</a:t>
            </a:r>
            <a:endParaRPr lang="en-US" dirty="0"/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Big datasets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Mass spectrometry datasets</a:t>
            </a:r>
          </a:p>
          <a:p>
            <a:pPr lvl="3"/>
            <a:r>
              <a:rPr lang="en-US" dirty="0" smtClean="0"/>
              <a:t>Protein mass</a:t>
            </a:r>
            <a:endParaRPr lang="en-US" dirty="0"/>
          </a:p>
          <a:p>
            <a:pPr lvl="3"/>
            <a:r>
              <a:rPr lang="en-US" dirty="0"/>
              <a:t>Many features</a:t>
            </a:r>
          </a:p>
          <a:p>
            <a:pPr lvl="3"/>
            <a:r>
              <a:rPr lang="en-US" dirty="0"/>
              <a:t>Differences between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4629150" y="467415"/>
            <a:ext cx="3600000" cy="3943454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Clinical datasets</a:t>
            </a:r>
          </a:p>
          <a:p>
            <a:pPr lvl="3"/>
            <a:r>
              <a:rPr lang="en-US" dirty="0"/>
              <a:t>Data out of a clinic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Combining data issues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Survey datasets</a:t>
            </a:r>
          </a:p>
          <a:p>
            <a:pPr lvl="3"/>
            <a:r>
              <a:rPr lang="en-US" dirty="0"/>
              <a:t>Questionnaire data</a:t>
            </a:r>
          </a:p>
          <a:p>
            <a:pPr lvl="3"/>
            <a:r>
              <a:rPr lang="en-US" dirty="0"/>
              <a:t>Missing values</a:t>
            </a:r>
          </a:p>
          <a:p>
            <a:pPr lvl="3"/>
            <a:r>
              <a:rPr lang="en-US" dirty="0"/>
              <a:t>Bias due to subjectivity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Computational Biology Framework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Ue_presentatie16x9.potx" id="{770E10A8-3EF9-4F7C-A886-D4D190AA35FD}" vid="{61C23782-C5E4-40BF-AE15-3E192F0EFF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3073</TotalTime>
  <Words>1762</Words>
  <Application>Microsoft Office PowerPoint</Application>
  <PresentationFormat>On-screen Show (16:9)</PresentationFormat>
  <Paragraphs>869</Paragraphs>
  <Slides>86</Slides>
  <Notes>86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TUe</vt:lpstr>
      <vt:lpstr>A Computational Biology Framework </vt:lpstr>
      <vt:lpstr>Contents</vt:lpstr>
      <vt:lpstr>What aspects are of importance to be included in a framework for Biomedical Engineers for more efficient data analysis?</vt:lpstr>
      <vt:lpstr>PowerPoint Presentation</vt:lpstr>
      <vt:lpstr>PowerPoint Presentation</vt:lpstr>
      <vt:lpstr>PowerPoint Presentation</vt:lpstr>
      <vt:lpstr>Sub-questions</vt:lpstr>
      <vt:lpstr>PowerPoint Presentation</vt:lpstr>
      <vt:lpstr>PowerPoint Presentation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Experiment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3</vt:lpstr>
      <vt:lpstr>PowerPoint Presentation</vt:lpstr>
      <vt:lpstr>Missing Value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PowerPoint Presentation</vt:lpstr>
      <vt:lpstr>PowerPoint Presentation</vt:lpstr>
      <vt:lpstr>PowerPoint Presentation</vt:lpstr>
      <vt:lpstr>Dataset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1</vt:lpstr>
      <vt:lpstr>Analysis 2</vt:lpstr>
      <vt:lpstr>Framework cBioF</vt:lpstr>
      <vt:lpstr>Phase 1 – Dataset specifics</vt:lpstr>
      <vt:lpstr>Phase 2 – Dataset exploration</vt:lpstr>
      <vt:lpstr>Phase 3 – Preprocessing</vt:lpstr>
      <vt:lpstr>Phase 4 – Analysis</vt:lpstr>
      <vt:lpstr>cBioF: GUI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Biology Framework</dc:title>
  <dc:creator>Beishuizen, T.P.A.</dc:creator>
  <cp:lastModifiedBy>Student</cp:lastModifiedBy>
  <cp:revision>62</cp:revision>
  <dcterms:created xsi:type="dcterms:W3CDTF">2018-10-17T08:11:16Z</dcterms:created>
  <dcterms:modified xsi:type="dcterms:W3CDTF">2018-10-19T11:38:27Z</dcterms:modified>
</cp:coreProperties>
</file>